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85" r:id="rId7"/>
    <p:sldId id="260" r:id="rId8"/>
    <p:sldId id="264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8" r:id="rId23"/>
    <p:sldId id="283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91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56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0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51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9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4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37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55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2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F1ED-BB35-4AFC-BAB0-6D3B5F182A9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A39E-6FD6-46DE-A8C4-D66476542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8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22705"/>
            <a:ext cx="9144000" cy="2387600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Modelo dialógico de Resolución de Conflictos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5060" y="4971835"/>
            <a:ext cx="9144000" cy="1655762"/>
          </a:xfrm>
        </p:spPr>
        <p:txBody>
          <a:bodyPr/>
          <a:lstStyle/>
          <a:p>
            <a:r>
              <a:rPr lang="es-ES" b="1" dirty="0" smtClean="0"/>
              <a:t>Alejandro Martínez González</a:t>
            </a:r>
          </a:p>
          <a:p>
            <a:r>
              <a:rPr lang="es-ES" dirty="0" smtClean="0"/>
              <a:t>Centro Superior de Estudios Universitarios La Salle-UAM</a:t>
            </a:r>
            <a:endParaRPr lang="es-ES" dirty="0"/>
          </a:p>
        </p:txBody>
      </p:sp>
      <p:pic>
        <p:nvPicPr>
          <p:cNvPr id="4" name="Picture 14" descr="LOGO LS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82" y="354269"/>
            <a:ext cx="3443338" cy="7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cto 5"/>
          <p:cNvCxnSpPr/>
          <p:nvPr/>
        </p:nvCxnSpPr>
        <p:spPr>
          <a:xfrm>
            <a:off x="2395728" y="4010305"/>
            <a:ext cx="7400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1" y="130889"/>
            <a:ext cx="4694971" cy="10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alms.es/blog/wp-content/uploads/mediaci%C3%B3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17" y="150084"/>
            <a:ext cx="1817252" cy="18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3944" y="404665"/>
            <a:ext cx="107162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MODELOS </a:t>
            </a:r>
            <a:r>
              <a:rPr lang="es-ES" b="1" u="sng" dirty="0"/>
              <a:t>DE RESOLUCIÓN DE CONFLICTOS: </a:t>
            </a:r>
          </a:p>
          <a:p>
            <a:endParaRPr lang="es-ES" dirty="0"/>
          </a:p>
          <a:p>
            <a:pPr marL="342900" indent="-342900">
              <a:buAutoNum type="alphaUcPeriod" startAt="2"/>
            </a:pPr>
            <a:r>
              <a:rPr lang="es-ES" sz="3200" b="1" dirty="0" smtClean="0"/>
              <a:t>MODELO </a:t>
            </a:r>
            <a:r>
              <a:rPr lang="es-ES" sz="3200" b="1" dirty="0"/>
              <a:t>MEDIADOR</a:t>
            </a:r>
          </a:p>
          <a:p>
            <a:pPr marL="342900" indent="-342900">
              <a:buAutoNum type="alphaUcPeriod" startAt="2"/>
            </a:pPr>
            <a:endParaRPr lang="es-ES" b="1" dirty="0"/>
          </a:p>
          <a:p>
            <a:r>
              <a:rPr lang="es-ES" b="1" dirty="0"/>
              <a:t>       </a:t>
            </a:r>
            <a:r>
              <a:rPr lang="es-ES" b="1" dirty="0" smtClean="0"/>
              <a:t>Claves: </a:t>
            </a:r>
          </a:p>
          <a:p>
            <a:r>
              <a:rPr lang="es-ES" b="1" dirty="0"/>
              <a:t>	</a:t>
            </a:r>
            <a:r>
              <a:rPr lang="es-ES" b="1" dirty="0" smtClean="0"/>
              <a:t>1. Aparición de una persona experta en la resolución de conflictos que se erige como mediadora. </a:t>
            </a:r>
          </a:p>
          <a:p>
            <a:r>
              <a:rPr lang="es-ES" b="1" dirty="0" smtClean="0"/>
              <a:t>                	2. De la verticalidad del modelo vertical conductista, se pasa al diálogo sobre la aplicación de las 	normas.</a:t>
            </a:r>
          </a:p>
          <a:p>
            <a:r>
              <a:rPr lang="es-ES" b="1" dirty="0" smtClean="0"/>
              <a:t>	3. La resolución del conflicto se produce en un proceso en el que se puede produce en un proceso en 	el que se puede poner el acento en prácticas que ayudan a superar la culpabilidad desde acciones que 	fomentan el apoyo entre iguales para hacerlo posible. </a:t>
            </a:r>
          </a:p>
          <a:p>
            <a:endParaRPr lang="es-ES" dirty="0" smtClean="0"/>
          </a:p>
          <a:p>
            <a:r>
              <a:rPr lang="es-ES" dirty="0" smtClean="0"/>
              <a:t>- Necesidad </a:t>
            </a:r>
            <a:r>
              <a:rPr lang="es-ES" dirty="0"/>
              <a:t>de una persona experta en todo momento para mediar en </a:t>
            </a:r>
            <a:r>
              <a:rPr lang="es-ES" dirty="0" smtClean="0"/>
              <a:t>el conflicto</a:t>
            </a:r>
            <a:r>
              <a:rPr lang="es-ES" dirty="0"/>
              <a:t>.</a:t>
            </a:r>
          </a:p>
          <a:p>
            <a:r>
              <a:rPr lang="es-ES" dirty="0" smtClean="0"/>
              <a:t>- </a:t>
            </a:r>
            <a:r>
              <a:rPr lang="es-ES" dirty="0"/>
              <a:t>Ofrece una respuesta cuando el conflicto ya ha aparecido, no una prevención del </a:t>
            </a:r>
            <a:r>
              <a:rPr lang="es-ES" dirty="0" smtClean="0"/>
              <a:t>mismo</a:t>
            </a:r>
            <a:r>
              <a:rPr lang="es-ES" dirty="0"/>
              <a:t>.</a:t>
            </a:r>
          </a:p>
          <a:p>
            <a:r>
              <a:rPr lang="es-ES" dirty="0" smtClean="0"/>
              <a:t>- </a:t>
            </a:r>
            <a:r>
              <a:rPr lang="es-ES" dirty="0"/>
              <a:t>Practica el diálogo profesionalizado. Riesgo de la distancia profesional. </a:t>
            </a:r>
          </a:p>
          <a:p>
            <a:endParaRPr lang="es-ES" dirty="0"/>
          </a:p>
          <a:p>
            <a:pPr marL="342900" indent="-342900">
              <a:buAutoNum type="alphaUcPeriod"/>
            </a:pPr>
            <a:endParaRPr lang="es-ES" dirty="0"/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66887" y="5070260"/>
            <a:ext cx="8687456" cy="1256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 siempre las personas que tienen el problema participan en su solución como sujetos. </a:t>
            </a:r>
          </a:p>
          <a:p>
            <a:pPr algn="ctr"/>
            <a:r>
              <a:rPr lang="es-ES" dirty="0" smtClean="0"/>
              <a:t>Puede producir </a:t>
            </a:r>
            <a:r>
              <a:rPr lang="es-ES" dirty="0"/>
              <a:t>respuestas ambivalente (“como sí</a:t>
            </a:r>
            <a:r>
              <a:rPr lang="es-ES" dirty="0" smtClean="0"/>
              <a:t>”).</a:t>
            </a:r>
          </a:p>
          <a:p>
            <a:pPr algn="ctr"/>
            <a:r>
              <a:rPr lang="es-ES" dirty="0" smtClean="0"/>
              <a:t>Resta protagonismo a las posibilidades reales de la comunidad educativa.</a:t>
            </a:r>
          </a:p>
          <a:p>
            <a:pPr algn="ctr"/>
            <a:r>
              <a:rPr lang="es-ES" dirty="0" smtClean="0"/>
              <a:t>No todos los conflictos requieren mediación.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93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erviciocomunitario.fec.luz.edu.ve/imagenes/informeservcom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737" y="82388"/>
            <a:ext cx="2124742" cy="1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1668" y="240804"/>
            <a:ext cx="116167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MODELOS DE RESOLUCIÓN DE CONFLICTOS: </a:t>
            </a:r>
          </a:p>
          <a:p>
            <a:endParaRPr lang="es-ES" dirty="0"/>
          </a:p>
          <a:p>
            <a:pPr marL="342900" indent="-342900">
              <a:buAutoNum type="alphaUcPeriod" startAt="3"/>
            </a:pPr>
            <a:r>
              <a:rPr lang="es-ES" sz="3200" b="1" dirty="0"/>
              <a:t>MODELO COMUNITARIO</a:t>
            </a:r>
          </a:p>
          <a:p>
            <a:pPr marL="342900" indent="-342900">
              <a:buAutoNum type="alphaUcPeriod" startAt="3"/>
            </a:pPr>
            <a:endParaRPr lang="es-ES" b="1" dirty="0"/>
          </a:p>
          <a:p>
            <a:pPr marL="742950" lvl="1" indent="-285750">
              <a:buFontTx/>
              <a:buChar char="-"/>
            </a:pPr>
            <a:r>
              <a:rPr lang="es-ES" b="1" dirty="0"/>
              <a:t>Contempla la participación de toda la comunidad </a:t>
            </a:r>
            <a:r>
              <a:rPr lang="es-ES" b="1" dirty="0" smtClean="0"/>
              <a:t>educativa como clave fundamental</a:t>
            </a:r>
          </a:p>
          <a:p>
            <a:pPr lvl="1"/>
            <a:r>
              <a:rPr lang="en-US" i="1" dirty="0" smtClean="0"/>
              <a:t>(</a:t>
            </a:r>
            <a:r>
              <a:rPr lang="en-US" i="1" dirty="0" err="1" smtClean="0"/>
              <a:t>Espelage</a:t>
            </a:r>
            <a:r>
              <a:rPr lang="en-US" i="1" dirty="0"/>
              <a:t>, D. L., Astor, R. A., Cornell, D., Lester, J., Mayer, M. J., &amp; Meyer, E. J. (2013). </a:t>
            </a:r>
            <a:r>
              <a:rPr lang="en-US" i="1" dirty="0" smtClean="0"/>
              <a:t>Prevention </a:t>
            </a:r>
            <a:r>
              <a:rPr lang="en-US" i="1" dirty="0"/>
              <a:t>of bullying in schools, colleges, and universities. Washington, DC: American </a:t>
            </a:r>
            <a:r>
              <a:rPr lang="en-US" i="1" dirty="0" smtClean="0"/>
              <a:t>	Educational </a:t>
            </a:r>
            <a:r>
              <a:rPr lang="en-US" i="1" dirty="0"/>
              <a:t>Research Association</a:t>
            </a:r>
            <a:r>
              <a:rPr lang="en-US" i="1" dirty="0" smtClean="0"/>
              <a:t>.)</a:t>
            </a:r>
          </a:p>
          <a:p>
            <a:pPr lvl="1"/>
            <a:endParaRPr lang="es-ES" i="1" dirty="0"/>
          </a:p>
          <a:p>
            <a:pPr marL="742950" lvl="1" indent="-285750">
              <a:buFontTx/>
              <a:buChar char="-"/>
            </a:pPr>
            <a:r>
              <a:rPr lang="es-ES" b="1" dirty="0"/>
              <a:t>Fomenta el clima de igualdad</a:t>
            </a:r>
            <a:r>
              <a:rPr lang="es-ES" dirty="0"/>
              <a:t>, intercambio cultural y desarrollo de valores democráticos que favorecen la solidaridad y la convivencia pacífica entre las personas. </a:t>
            </a:r>
            <a:r>
              <a:rPr lang="es-ES" dirty="0" smtClean="0"/>
              <a:t>Ayuda a superar prejuicios racistas </a:t>
            </a:r>
            <a:r>
              <a:rPr lang="es-ES" dirty="0"/>
              <a:t>y sexistas </a:t>
            </a:r>
            <a:r>
              <a:rPr lang="es-ES" i="1" dirty="0"/>
              <a:t>(Gómez, A., </a:t>
            </a:r>
            <a:r>
              <a:rPr lang="es-ES" i="1" dirty="0" err="1"/>
              <a:t>Munté</a:t>
            </a:r>
            <a:r>
              <a:rPr lang="es-ES" i="1" dirty="0"/>
              <a:t>, A., &amp; Sordé, T. (2014). </a:t>
            </a:r>
            <a:r>
              <a:rPr lang="es-ES" i="1" dirty="0" err="1"/>
              <a:t>Transforming</a:t>
            </a:r>
            <a:r>
              <a:rPr lang="es-ES" i="1" dirty="0"/>
              <a:t> </a:t>
            </a:r>
            <a:r>
              <a:rPr lang="es-ES" i="1" dirty="0" err="1"/>
              <a:t>schools</a:t>
            </a:r>
            <a:r>
              <a:rPr lang="es-ES" i="1" dirty="0"/>
              <a:t> </a:t>
            </a:r>
            <a:r>
              <a:rPr lang="es-ES" i="1" dirty="0" err="1"/>
              <a:t>through</a:t>
            </a:r>
            <a:r>
              <a:rPr lang="es-ES" i="1" dirty="0"/>
              <a:t> </a:t>
            </a:r>
            <a:r>
              <a:rPr lang="es-ES" i="1" dirty="0" err="1"/>
              <a:t>minority</a:t>
            </a:r>
            <a:r>
              <a:rPr lang="es-ES" i="1" dirty="0"/>
              <a:t> males’ </a:t>
            </a:r>
            <a:r>
              <a:rPr lang="es-ES" i="1" dirty="0" err="1"/>
              <a:t>participation</a:t>
            </a:r>
            <a:r>
              <a:rPr lang="es-ES" i="1" dirty="0"/>
              <a:t>: </a:t>
            </a:r>
            <a:r>
              <a:rPr lang="es-ES" i="1" dirty="0" err="1"/>
              <a:t>Overcoming</a:t>
            </a:r>
            <a:r>
              <a:rPr lang="es-ES" i="1" dirty="0"/>
              <a:t> cultural </a:t>
            </a:r>
            <a:r>
              <a:rPr lang="es-ES" i="1" dirty="0" err="1"/>
              <a:t>stereotypes</a:t>
            </a:r>
            <a:r>
              <a:rPr lang="es-ES" i="1" dirty="0"/>
              <a:t> and </a:t>
            </a:r>
            <a:r>
              <a:rPr lang="es-ES" i="1" dirty="0" err="1"/>
              <a:t>preventing</a:t>
            </a:r>
            <a:r>
              <a:rPr lang="es-ES" i="1" dirty="0"/>
              <a:t> </a:t>
            </a:r>
            <a:r>
              <a:rPr lang="es-ES" i="1" dirty="0" err="1"/>
              <a:t>violence</a:t>
            </a:r>
            <a:r>
              <a:rPr lang="es-ES" i="1" dirty="0"/>
              <a:t>. </a:t>
            </a:r>
            <a:r>
              <a:rPr lang="es-ES" i="1" dirty="0" err="1"/>
              <a:t>Journal</a:t>
            </a:r>
            <a:r>
              <a:rPr lang="es-ES" i="1" dirty="0"/>
              <a:t> of interpersonal </a:t>
            </a:r>
            <a:r>
              <a:rPr lang="es-ES" i="1" dirty="0" err="1"/>
              <a:t>violence</a:t>
            </a:r>
            <a:r>
              <a:rPr lang="es-ES" i="1" dirty="0"/>
              <a:t> 29 (11), p. 2002-2020. </a:t>
            </a:r>
            <a:r>
              <a:rPr lang="es-ES" i="1" dirty="0" smtClean="0"/>
              <a:t>)</a:t>
            </a:r>
            <a:endParaRPr lang="es-ES" i="1" dirty="0"/>
          </a:p>
          <a:p>
            <a:pPr marL="742950" lvl="1" indent="-285750">
              <a:buFontTx/>
              <a:buChar char="-"/>
            </a:pPr>
            <a:r>
              <a:rPr lang="es-ES" b="1" dirty="0"/>
              <a:t>Requiere romper con todos los estigmas y estereotipos sociales </a:t>
            </a:r>
            <a:r>
              <a:rPr lang="es-ES" dirty="0"/>
              <a:t>que alejan de la escuela a los miembros de la comunidad que sienten como son etiquetados. </a:t>
            </a:r>
          </a:p>
          <a:p>
            <a:pPr marL="742950" lvl="1" indent="-285750">
              <a:buFontTx/>
              <a:buChar char="-"/>
            </a:pPr>
            <a:r>
              <a:rPr lang="es-ES" b="1" dirty="0"/>
              <a:t>Su objetivo es prevenir </a:t>
            </a:r>
            <a:r>
              <a:rPr lang="es-ES" dirty="0"/>
              <a:t>situaciones de conflicto.</a:t>
            </a:r>
          </a:p>
          <a:p>
            <a:pPr marL="742950" lvl="1" indent="-285750">
              <a:buFontTx/>
              <a:buChar char="-"/>
            </a:pPr>
            <a:r>
              <a:rPr lang="es-ES" b="1" dirty="0"/>
              <a:t>Permite descubrir las causas y los orígenes de los conflictos </a:t>
            </a:r>
            <a:r>
              <a:rPr lang="es-ES" dirty="0"/>
              <a:t>identificando las soluciones e impedir la aparición de otros nuevos. </a:t>
            </a:r>
          </a:p>
          <a:p>
            <a:pPr marL="742950" lvl="1" indent="-285750">
              <a:buFontTx/>
              <a:buChar char="-"/>
            </a:pPr>
            <a:r>
              <a:rPr lang="es-ES" b="1" dirty="0"/>
              <a:t>Requiere la creación de un clima de colaboración y de reconocimiento mutuo. </a:t>
            </a:r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lvl="1"/>
            <a:endParaRPr lang="es-ES" dirty="0"/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lvl="1"/>
            <a:r>
              <a:rPr lang="es-ES" dirty="0"/>
              <a:t>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41668" y="5492838"/>
            <a:ext cx="11887200" cy="1365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profesorado y el o la especialista en resolución de conflictos no han de actuar como observadores imparciales para arbitrar un conflicto entre las personas implicadas, sino que han de crear comunidad: facilitar espacios y condiciones necesarias para que todas las personas dispongan de las mismas oportunidades para expresar su voz y encontrar soluciones pactadas para los diversos problemas.</a:t>
            </a:r>
          </a:p>
        </p:txBody>
      </p:sp>
    </p:spTree>
    <p:extLst>
      <p:ext uri="{BB962C8B-B14F-4D97-AF65-F5344CB8AC3E}">
        <p14:creationId xmlns:p14="http://schemas.microsoft.com/office/powerpoint/2010/main" val="98928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erviciocomunitario.fec.luz.edu.ve/imagenes/informeservcom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62" y="44625"/>
            <a:ext cx="2124742" cy="1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189" y="224056"/>
            <a:ext cx="915726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MODELOS </a:t>
            </a:r>
            <a:r>
              <a:rPr lang="es-ES" sz="2800" b="1" u="sng" dirty="0"/>
              <a:t>DE RESOLUCIÓN DE CONFLICTOS: </a:t>
            </a:r>
          </a:p>
          <a:p>
            <a:endParaRPr lang="es-ES" dirty="0"/>
          </a:p>
          <a:p>
            <a:pPr marL="342900" indent="-342900">
              <a:buAutoNum type="alphaUcPeriod" startAt="3"/>
            </a:pPr>
            <a:r>
              <a:rPr lang="es-ES" b="1" dirty="0"/>
              <a:t>MODELO </a:t>
            </a:r>
            <a:r>
              <a:rPr lang="es-ES" b="1" dirty="0" smtClean="0"/>
              <a:t>COMUNITARIO</a:t>
            </a:r>
          </a:p>
          <a:p>
            <a:pPr marL="342900" indent="-342900">
              <a:buAutoNum type="alphaUcPeriod" startAt="3"/>
            </a:pPr>
            <a:endParaRPr lang="es-ES" b="1" dirty="0"/>
          </a:p>
          <a:p>
            <a:r>
              <a:rPr lang="es-ES" sz="2000" dirty="0" smtClean="0"/>
              <a:t>CLAVES: </a:t>
            </a:r>
          </a:p>
          <a:p>
            <a:endParaRPr lang="es-ES" sz="2000" dirty="0" smtClean="0"/>
          </a:p>
          <a:p>
            <a:pPr marL="342900" indent="-342900">
              <a:buAutoNum type="arabicPeriod"/>
            </a:pPr>
            <a:r>
              <a:rPr lang="es-ES" sz="2000" b="1" dirty="0" smtClean="0"/>
              <a:t>Es importante que este modelo vaya acompañado de la implementación de otras actuaciones educativas de éxito </a:t>
            </a:r>
            <a:r>
              <a:rPr lang="es-ES" sz="2000" dirty="0" smtClean="0"/>
              <a:t>(grupos interactivos, tertulias dialógicas, al promover la solidaridad y la aparición de lazos de amistad, una de las principales herramientas para la prevención de conflictos). </a:t>
            </a:r>
          </a:p>
          <a:p>
            <a:pPr marL="342900" indent="-342900">
              <a:buAutoNum type="arabicPeriod"/>
            </a:pPr>
            <a:endParaRPr lang="es-ES" sz="2000" dirty="0" smtClean="0"/>
          </a:p>
          <a:p>
            <a:pPr marL="342900" indent="-342900">
              <a:buAutoNum type="arabicPeriod"/>
            </a:pPr>
            <a:r>
              <a:rPr lang="es-ES" sz="2000" b="1" dirty="0" smtClean="0"/>
              <a:t>La apertura de espacios de diálogo </a:t>
            </a:r>
            <a:r>
              <a:rPr lang="es-ES" sz="2000" dirty="0" smtClean="0"/>
              <a:t>sobre la convivencia en el centro educativo. </a:t>
            </a:r>
          </a:p>
          <a:p>
            <a:pPr marL="342900" indent="-342900">
              <a:buAutoNum type="arabicPeriod"/>
            </a:pPr>
            <a:endParaRPr lang="es-ES" sz="2000" dirty="0" smtClean="0"/>
          </a:p>
          <a:p>
            <a:pPr marL="342900" indent="-342900">
              <a:buAutoNum type="arabicPeriod"/>
            </a:pPr>
            <a:r>
              <a:rPr lang="es-ES" sz="2000" dirty="0" smtClean="0"/>
              <a:t>El desarrollo de principios normativos a través de un proceso de </a:t>
            </a:r>
            <a:r>
              <a:rPr lang="es-ES" sz="2000" b="1" dirty="0" smtClean="0"/>
              <a:t>democracia deliberativa </a:t>
            </a:r>
            <a:r>
              <a:rPr lang="es-ES" sz="2000" dirty="0" smtClean="0"/>
              <a:t>(</a:t>
            </a:r>
            <a:r>
              <a:rPr lang="es-ES" sz="2000" dirty="0" err="1" smtClean="0"/>
              <a:t>Elster</a:t>
            </a:r>
            <a:r>
              <a:rPr lang="es-ES" sz="2000" dirty="0" smtClean="0"/>
              <a:t>, 2001) basado en el diálogo igualitario. </a:t>
            </a:r>
          </a:p>
          <a:p>
            <a:pPr marL="342900" indent="-342900">
              <a:buAutoNum type="arabicPeriod"/>
            </a:pPr>
            <a:endParaRPr lang="es-ES" sz="2000" dirty="0" smtClean="0"/>
          </a:p>
          <a:p>
            <a:pPr marL="342900" indent="-342900">
              <a:buAutoNum type="arabicPeriod"/>
            </a:pPr>
            <a:r>
              <a:rPr lang="es-ES" sz="2000" b="1" dirty="0" smtClean="0"/>
              <a:t>La fundamentación del trabajo por la mejora de la convivencia  en criterios basados en evidencias científicas</a:t>
            </a:r>
            <a:r>
              <a:rPr lang="es-ES" sz="2000" dirty="0" smtClean="0"/>
              <a:t> de rigor internacional.</a:t>
            </a:r>
            <a:endParaRPr lang="es-ES" sz="2000" dirty="0"/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lvl="1"/>
            <a:endParaRPr lang="es-ES" dirty="0"/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lvl="1"/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09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 redondeado"/>
          <p:cNvSpPr/>
          <p:nvPr/>
        </p:nvSpPr>
        <p:spPr>
          <a:xfrm>
            <a:off x="6960096" y="404664"/>
            <a:ext cx="2612866" cy="6192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 redondeado"/>
          <p:cNvSpPr/>
          <p:nvPr/>
        </p:nvSpPr>
        <p:spPr>
          <a:xfrm>
            <a:off x="4295800" y="404664"/>
            <a:ext cx="2612866" cy="61926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1847528" y="404664"/>
            <a:ext cx="2396842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1631504" y="1052736"/>
            <a:ext cx="90364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248128" y="1134616"/>
            <a:ext cx="14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RESOLUCIÓN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207568" y="113461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PREVENCIÓN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806570" y="2154560"/>
            <a:ext cx="2448272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OPCIÓN A: </a:t>
            </a:r>
          </a:p>
          <a:p>
            <a:pPr algn="r"/>
            <a:r>
              <a:rPr lang="es-ES" b="1" dirty="0"/>
              <a:t>MODELO DISCIPLINAR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168008" y="3713584"/>
            <a:ext cx="3089448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OPCIÓN B: </a:t>
            </a:r>
          </a:p>
          <a:p>
            <a:pPr algn="r"/>
            <a:r>
              <a:rPr lang="es-ES" b="1" dirty="0"/>
              <a:t>MODELO  MEDIADOR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91544" y="5322912"/>
            <a:ext cx="7263298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OPCIÓN C: </a:t>
            </a:r>
          </a:p>
          <a:p>
            <a:pPr algn="r"/>
            <a:r>
              <a:rPr lang="es-ES" b="1" dirty="0"/>
              <a:t>MODELO COMUNITARIO</a:t>
            </a:r>
          </a:p>
        </p:txBody>
      </p:sp>
      <p:sp>
        <p:nvSpPr>
          <p:cNvPr id="12" name="11 Estrella de 5 puntas"/>
          <p:cNvSpPr/>
          <p:nvPr/>
        </p:nvSpPr>
        <p:spPr>
          <a:xfrm>
            <a:off x="1703512" y="2131934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2511523" y="2124806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3375619" y="2124806"/>
            <a:ext cx="986408" cy="85789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163978" y="2121283"/>
            <a:ext cx="986408" cy="857890"/>
          </a:xfrm>
          <a:prstGeom prst="star5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strella de 5 puntas"/>
          <p:cNvSpPr/>
          <p:nvPr/>
        </p:nvSpPr>
        <p:spPr>
          <a:xfrm>
            <a:off x="4956066" y="1988840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5726450" y="2131934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9398858" y="2067054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1631504" y="3579222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strella de 5 puntas"/>
          <p:cNvSpPr/>
          <p:nvPr/>
        </p:nvSpPr>
        <p:spPr>
          <a:xfrm>
            <a:off x="2439515" y="3572094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strella de 5 puntas"/>
          <p:cNvSpPr/>
          <p:nvPr/>
        </p:nvSpPr>
        <p:spPr>
          <a:xfrm>
            <a:off x="3303611" y="3572094"/>
            <a:ext cx="986408" cy="85789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strella de 5 puntas"/>
          <p:cNvSpPr/>
          <p:nvPr/>
        </p:nvSpPr>
        <p:spPr>
          <a:xfrm>
            <a:off x="4091970" y="3568571"/>
            <a:ext cx="986408" cy="857890"/>
          </a:xfrm>
          <a:prstGeom prst="star5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strella de 5 puntas"/>
          <p:cNvSpPr/>
          <p:nvPr/>
        </p:nvSpPr>
        <p:spPr>
          <a:xfrm>
            <a:off x="5654442" y="3579222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strella de 5 puntas"/>
          <p:cNvSpPr/>
          <p:nvPr/>
        </p:nvSpPr>
        <p:spPr>
          <a:xfrm>
            <a:off x="4893568" y="3435206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strella de 5 puntas"/>
          <p:cNvSpPr/>
          <p:nvPr/>
        </p:nvSpPr>
        <p:spPr>
          <a:xfrm>
            <a:off x="9398858" y="3501008"/>
            <a:ext cx="986408" cy="85789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strella de 5 puntas"/>
          <p:cNvSpPr/>
          <p:nvPr/>
        </p:nvSpPr>
        <p:spPr>
          <a:xfrm>
            <a:off x="9398858" y="5157192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strella de 5 puntas"/>
          <p:cNvSpPr/>
          <p:nvPr/>
        </p:nvSpPr>
        <p:spPr>
          <a:xfrm>
            <a:off x="1783904" y="5163398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strella de 5 puntas"/>
          <p:cNvSpPr/>
          <p:nvPr/>
        </p:nvSpPr>
        <p:spPr>
          <a:xfrm>
            <a:off x="2591915" y="5156270"/>
            <a:ext cx="986408" cy="857890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strella de 5 puntas"/>
          <p:cNvSpPr/>
          <p:nvPr/>
        </p:nvSpPr>
        <p:spPr>
          <a:xfrm>
            <a:off x="3456011" y="5156270"/>
            <a:ext cx="986408" cy="85789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strella de 5 puntas"/>
          <p:cNvSpPr/>
          <p:nvPr/>
        </p:nvSpPr>
        <p:spPr>
          <a:xfrm>
            <a:off x="4244370" y="5152747"/>
            <a:ext cx="986408" cy="857890"/>
          </a:xfrm>
          <a:prstGeom prst="star5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strella de 5 puntas"/>
          <p:cNvSpPr/>
          <p:nvPr/>
        </p:nvSpPr>
        <p:spPr>
          <a:xfrm>
            <a:off x="5806842" y="5163398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strella de 5 puntas"/>
          <p:cNvSpPr/>
          <p:nvPr/>
        </p:nvSpPr>
        <p:spPr>
          <a:xfrm>
            <a:off x="5045968" y="5019382"/>
            <a:ext cx="986408" cy="85789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4659524" y="1052736"/>
            <a:ext cx="1868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CONFLICTO</a:t>
            </a:r>
          </a:p>
        </p:txBody>
      </p:sp>
    </p:spTree>
    <p:extLst>
      <p:ext uri="{BB962C8B-B14F-4D97-AF65-F5344CB8AC3E}">
        <p14:creationId xmlns:p14="http://schemas.microsoft.com/office/powerpoint/2010/main" val="201841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559280" y="2923504"/>
            <a:ext cx="3403647" cy="1301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MODELO COMUNITARIO</a:t>
            </a:r>
            <a:endParaRPr lang="es-ES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2064566" y="702811"/>
            <a:ext cx="8393079" cy="157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MODELOS DE RESOLUCIÓN DE CONFLICTOS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559280" y="5053972"/>
            <a:ext cx="3379369" cy="134682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LA </a:t>
            </a:r>
            <a:r>
              <a:rPr lang="es-ES" sz="3200" dirty="0"/>
              <a:t>COMISIÓN DE CONVIVENCIA</a:t>
            </a:r>
          </a:p>
        </p:txBody>
      </p:sp>
      <p:sp>
        <p:nvSpPr>
          <p:cNvPr id="2" name="Flecha derecha 1"/>
          <p:cNvSpPr/>
          <p:nvPr/>
        </p:nvSpPr>
        <p:spPr>
          <a:xfrm rot="5400000">
            <a:off x="6021859" y="1863857"/>
            <a:ext cx="478486" cy="143474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5400000">
            <a:off x="5992834" y="3921211"/>
            <a:ext cx="536535" cy="143474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245476"/>
            <a:ext cx="3928056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4" y="199444"/>
            <a:ext cx="8751534" cy="6181885"/>
          </a:xfrm>
          <a:prstGeom prst="rect">
            <a:avLst/>
          </a:prstGeom>
        </p:spPr>
      </p:pic>
      <p:pic>
        <p:nvPicPr>
          <p:cNvPr id="11" name="Picture 2" descr="http://www.serviciocomunitario.fec.luz.edu.ve/imagenes/informeservcom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62" y="44625"/>
            <a:ext cx="2124742" cy="1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48128" y="3429000"/>
            <a:ext cx="30963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8112224" y="4725144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14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8640"/>
            <a:ext cx="8640960" cy="6408712"/>
          </a:xfrm>
          <a:prstGeom prst="rect">
            <a:avLst/>
          </a:prstGeom>
        </p:spPr>
      </p:pic>
      <p:pic>
        <p:nvPicPr>
          <p:cNvPr id="3" name="Picture 2" descr="http://www.serviciocomunitario.fec.luz.edu.ve/imagenes/informeservcom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62" y="44625"/>
            <a:ext cx="2124742" cy="1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9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erviciocomunitario.fec.luz.edu.ve/imagenes/informeservcom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62" y="44625"/>
            <a:ext cx="2124742" cy="1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36087" y="597847"/>
            <a:ext cx="84802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2000" b="1" dirty="0"/>
              <a:t>REQUISITOS PARA EL ESTABLECIMIENTO DE NORMAS (CREA, 2005):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1) Que la norma pueda ser </a:t>
            </a:r>
            <a:r>
              <a:rPr lang="es-ES" b="1" dirty="0"/>
              <a:t>claramente acordada por todas las personas</a:t>
            </a:r>
            <a:r>
              <a:rPr lang="es-ES" dirty="0"/>
              <a:t>, de</a:t>
            </a:r>
          </a:p>
          <a:p>
            <a:r>
              <a:rPr lang="es-ES" dirty="0"/>
              <a:t>todas las mentalidades y edades.</a:t>
            </a:r>
          </a:p>
          <a:p>
            <a:endParaRPr lang="es-ES" dirty="0"/>
          </a:p>
          <a:p>
            <a:r>
              <a:rPr lang="es-ES" dirty="0"/>
              <a:t>2) Que tenga </a:t>
            </a:r>
            <a:r>
              <a:rPr lang="es-ES" b="1" dirty="0"/>
              <a:t>relación directa con un tema clave </a:t>
            </a:r>
            <a:r>
              <a:rPr lang="es-ES" dirty="0"/>
              <a:t>para la vida de los niños y niñas.</a:t>
            </a:r>
          </a:p>
          <a:p>
            <a:endParaRPr lang="es-ES" dirty="0"/>
          </a:p>
          <a:p>
            <a:r>
              <a:rPr lang="es-ES" dirty="0"/>
              <a:t>3) Que haya </a:t>
            </a:r>
            <a:r>
              <a:rPr lang="es-ES" b="1" dirty="0"/>
              <a:t>apoyo verbal claro del conjunto de la sociedad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4) </a:t>
            </a:r>
            <a:r>
              <a:rPr lang="es-ES" b="1" dirty="0"/>
              <a:t>Que se incumpla reiteradamente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5) </a:t>
            </a:r>
            <a:r>
              <a:rPr lang="es-ES" b="1" dirty="0"/>
              <a:t>Que se vea posible eliminarlo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6) Que, </a:t>
            </a:r>
            <a:r>
              <a:rPr lang="es-ES" b="1" dirty="0"/>
              <a:t>con su superación, la comunidad dé un ejemplo a la sociedad</a:t>
            </a:r>
            <a:r>
              <a:rPr lang="es-ES" dirty="0"/>
              <a:t>, familiares,</a:t>
            </a:r>
          </a:p>
          <a:p>
            <a:r>
              <a:rPr lang="es-ES" dirty="0"/>
              <a:t>profesorado, niñas y niños.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96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ES" sz="2400" u="sng" dirty="0"/>
              <a:t>Siete pasos para el establecimiento de normas: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03512" y="908721"/>
            <a:ext cx="8712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400" b="1" dirty="0"/>
              <a:t>Una comisión mixta </a:t>
            </a:r>
            <a:r>
              <a:rPr lang="es-ES" sz="1400" dirty="0"/>
              <a:t>de profesorado, familiares y alumnado (como mínimo) y otros agentes de la comunidad </a:t>
            </a:r>
            <a:r>
              <a:rPr lang="es-ES" sz="1400" b="1" dirty="0"/>
              <a:t>debate la propuesta, la decide o no y prepara cómo hacerla al conjunto de la comunidad</a:t>
            </a:r>
            <a:r>
              <a:rPr lang="es-ES" sz="1400" dirty="0"/>
              <a:t>.</a:t>
            </a:r>
          </a:p>
          <a:p>
            <a:pPr marL="342900" indent="-342900">
              <a:buAutoNum type="arabicPeriod"/>
            </a:pPr>
            <a:endParaRPr lang="es-ES" sz="1400" dirty="0"/>
          </a:p>
          <a:p>
            <a:pPr marL="342900" indent="-342900">
              <a:buAutoNum type="arabicPeriod"/>
            </a:pPr>
            <a:r>
              <a:rPr lang="es-ES" sz="1400" b="1" dirty="0"/>
              <a:t>Se expone, debate y decide la propuesta en el claustro y en una asamblea de la comunidad </a:t>
            </a:r>
            <a:r>
              <a:rPr lang="es-ES" sz="1400" dirty="0"/>
              <a:t>con la máxima participación posible de las personas del claustro.</a:t>
            </a:r>
          </a:p>
          <a:p>
            <a:pPr marL="342900" indent="-342900">
              <a:buAutoNum type="arabicPeriod"/>
            </a:pPr>
            <a:endParaRPr lang="es-ES" sz="1400" dirty="0"/>
          </a:p>
          <a:p>
            <a:pPr marL="342900" indent="-342900">
              <a:buAutoNum type="arabicPeriod"/>
            </a:pPr>
            <a:r>
              <a:rPr lang="es-ES" sz="1400" b="1" dirty="0"/>
              <a:t>Miembros de la comisión mixta la van haciendo llegar clase por clase </a:t>
            </a:r>
            <a:r>
              <a:rPr lang="es-ES" sz="1400" dirty="0"/>
              <a:t>( con el profesor o profesora como una o un oyente más) donde </a:t>
            </a:r>
            <a:r>
              <a:rPr lang="es-ES" sz="1400" b="1" dirty="0"/>
              <a:t>delegados o delegadas van recogiendo el resultado del debate, incluyendo los aspectos que modificar de la norma </a:t>
            </a:r>
            <a:r>
              <a:rPr lang="es-ES" sz="1400" dirty="0"/>
              <a:t>y los mecanismos para que toda persona de la comunidad asegure que no se quebrante.</a:t>
            </a:r>
          </a:p>
          <a:p>
            <a:pPr marL="342900" indent="-342900">
              <a:buAutoNum type="arabicPeriod"/>
            </a:pPr>
            <a:endParaRPr lang="es-ES" sz="1400" dirty="0"/>
          </a:p>
          <a:p>
            <a:pPr marL="342900" indent="-342900">
              <a:buAutoNum type="arabicPeriod"/>
            </a:pPr>
            <a:r>
              <a:rPr lang="es-ES" sz="1400" b="1" dirty="0"/>
              <a:t>Las delegadas y delegados del alumnado debaten entre sí la concreción de la norma y su aplicación con presencia de miembros de la comisión mixta </a:t>
            </a:r>
            <a:r>
              <a:rPr lang="es-ES" sz="1400" dirty="0"/>
              <a:t>como oyentes y, si es necesario, como asesoras y asesores. </a:t>
            </a:r>
          </a:p>
          <a:p>
            <a:pPr marL="342900" indent="-342900">
              <a:buAutoNum type="arabicPeriod"/>
            </a:pPr>
            <a:endParaRPr lang="es-ES" sz="1400" dirty="0"/>
          </a:p>
          <a:p>
            <a:pPr marL="342900" indent="-342900">
              <a:buAutoNum type="arabicPeriod"/>
            </a:pPr>
            <a:r>
              <a:rPr lang="es-ES" sz="1400" b="1" dirty="0"/>
              <a:t>Se convoca una asamblea donde las delegadas y delegados del alumnado explican al profesorado, familiares y  comunidad el resultado de sus deliberaciones.</a:t>
            </a:r>
            <a:r>
              <a:rPr lang="es-ES" sz="1400" dirty="0"/>
              <a:t> También </a:t>
            </a:r>
            <a:r>
              <a:rPr lang="es-ES" sz="1400" b="1" dirty="0"/>
              <a:t>recogen las valoraciones </a:t>
            </a:r>
            <a:r>
              <a:rPr lang="es-ES" sz="1400" dirty="0"/>
              <a:t>de esos agentes, que devuelven a sus respectivas clases en presencia de la profesora o profesor tutor/a y de una representación de la comisión mixta.</a:t>
            </a:r>
          </a:p>
          <a:p>
            <a:pPr marL="342900" indent="-342900">
              <a:buAutoNum type="arabicPeriod"/>
            </a:pPr>
            <a:r>
              <a:rPr lang="es-ES" sz="1400" b="1" dirty="0"/>
              <a:t>El conjunto de la comunidad se convierte en seguidora de la aplicación de la norma y de su continua revisión</a:t>
            </a:r>
            <a:r>
              <a:rPr lang="es-ES" sz="1400" dirty="0"/>
              <a:t>. Ese seguimiento se pone en común (pero no se delega) a través de las delegadas y delegados de aula y de la comisión mixta.</a:t>
            </a:r>
          </a:p>
          <a:p>
            <a:pPr marL="342900" indent="-342900">
              <a:buAutoNum type="arabicPeriod"/>
            </a:pPr>
            <a:endParaRPr lang="es-ES" sz="1400" dirty="0"/>
          </a:p>
          <a:p>
            <a:pPr marL="342900" indent="-342900">
              <a:buAutoNum type="arabicPeriod"/>
            </a:pPr>
            <a:r>
              <a:rPr lang="es-ES" sz="1400" b="1" dirty="0"/>
              <a:t>El proceso se acompaña de autoformación en forma de tertulias dialógicas</a:t>
            </a:r>
            <a:r>
              <a:rPr lang="es-ES" sz="1400" dirty="0"/>
              <a:t>. Una sesión del claustro como mínimo es destinada a debatir, previa lectura de un libro sobre violencia de género. También el alumnado hace tertulias con materiales adecuados a su edad. Lo mismo, las y los familiares.</a:t>
            </a:r>
          </a:p>
        </p:txBody>
      </p:sp>
    </p:spTree>
    <p:extLst>
      <p:ext uri="{BB962C8B-B14F-4D97-AF65-F5344CB8AC3E}">
        <p14:creationId xmlns:p14="http://schemas.microsoft.com/office/powerpoint/2010/main" val="233998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6" y="90152"/>
            <a:ext cx="5589431" cy="67678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91" y="3383985"/>
            <a:ext cx="2759639" cy="27596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931">
            <a:off x="7149174" y="517459"/>
            <a:ext cx="2369858" cy="315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118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35560" y="1074915"/>
            <a:ext cx="30809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proyecto INCLUD-ED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4655840" y="1506962"/>
            <a:ext cx="568863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ub.edu/includ-ed/titl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578970"/>
            <a:ext cx="3964762" cy="1030838"/>
          </a:xfrm>
          <a:prstGeom prst="rect">
            <a:avLst/>
          </a:prstGeom>
          <a:noFill/>
        </p:spPr>
      </p:pic>
      <p:pic>
        <p:nvPicPr>
          <p:cNvPr id="5" name="Picture 4" descr="http://www.ub.edu/includ-ed/log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2155034"/>
            <a:ext cx="4392488" cy="1634006"/>
          </a:xfrm>
          <a:prstGeom prst="rect">
            <a:avLst/>
          </a:prstGeom>
          <a:noFill/>
        </p:spPr>
      </p:pic>
      <p:pic>
        <p:nvPicPr>
          <p:cNvPr id="63490" name="Picture 2" descr="http://t3.gstatic.com/images?q=tbn:ANd9GcTMLzPC9XlL3sVtDtMeW8gsWZTBBw4J-scgcL3OGgIJu6vKRf13fBvROFDH7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088" y="3717033"/>
            <a:ext cx="2880320" cy="249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0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0"/>
          <a:stretch/>
        </p:blipFill>
        <p:spPr>
          <a:xfrm>
            <a:off x="2172051" y="259773"/>
            <a:ext cx="3688422" cy="6416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6" b="3338"/>
          <a:stretch/>
        </p:blipFill>
        <p:spPr>
          <a:xfrm>
            <a:off x="6224507" y="259773"/>
            <a:ext cx="2794802" cy="64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605307" y="250776"/>
            <a:ext cx="4533363" cy="8241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OTRAS INICIATIVAS </a:t>
            </a:r>
            <a:r>
              <a:rPr lang="es-ES" sz="2400" b="1" dirty="0">
                <a:solidFill>
                  <a:schemeClr val="tx1"/>
                </a:solidFill>
              </a:rPr>
              <a:t>y/o MEDIDAS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5307" y="1334374"/>
            <a:ext cx="10650828" cy="5047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/>
              <a:t>Evitar la segregación del alumnado </a:t>
            </a:r>
            <a:r>
              <a:rPr lang="es-ES" sz="1400" dirty="0"/>
              <a:t>en agrupaciones </a:t>
            </a:r>
            <a:r>
              <a:rPr lang="es-ES" sz="1400" dirty="0" smtClean="0"/>
              <a:t>homogéneas </a:t>
            </a:r>
            <a:r>
              <a:rPr lang="es-ES" sz="1400" i="1" dirty="0" smtClean="0"/>
              <a:t>(INCLUD-ED)</a:t>
            </a:r>
            <a:endParaRPr lang="es-ES" sz="1400" i="1" dirty="0"/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b="1" dirty="0"/>
              <a:t>Incluir el bagaje cultural de los grupos minoritarios </a:t>
            </a:r>
            <a:r>
              <a:rPr lang="es-ES" sz="1400" dirty="0"/>
              <a:t>como conocimientos válidos y oficiales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b="1" dirty="0"/>
              <a:t>Altas expectativas </a:t>
            </a:r>
            <a:r>
              <a:rPr lang="es-ES" sz="1400" dirty="0"/>
              <a:t>respecto a las posibilidades del </a:t>
            </a:r>
            <a:r>
              <a:rPr lang="es-ES" sz="1400" dirty="0" smtClean="0"/>
              <a:t>alumnado </a:t>
            </a:r>
          </a:p>
          <a:p>
            <a:r>
              <a:rPr lang="es-ES" sz="1400" dirty="0"/>
              <a:t>	</a:t>
            </a:r>
            <a:r>
              <a:rPr lang="es-ES" sz="1400" dirty="0" smtClean="0"/>
              <a:t>(</a:t>
            </a:r>
            <a:r>
              <a:rPr lang="en-US" sz="1400" i="1" dirty="0"/>
              <a:t>Murphy, J. F., Weil, M., </a:t>
            </a:r>
            <a:r>
              <a:rPr lang="en-US" sz="1400" i="1" dirty="0" err="1"/>
              <a:t>Hallinger</a:t>
            </a:r>
            <a:r>
              <a:rPr lang="en-US" sz="1400" i="1" dirty="0"/>
              <a:t>, P., &amp; </a:t>
            </a:r>
            <a:r>
              <a:rPr lang="en-US" sz="1400" i="1" dirty="0" err="1"/>
              <a:t>Mitman</a:t>
            </a:r>
            <a:r>
              <a:rPr lang="en-US" sz="1400" i="1" dirty="0"/>
              <a:t>, A. (1982). Academic press: Translating high expectations into school policies and </a:t>
            </a:r>
            <a:r>
              <a:rPr lang="en-US" sz="1400" i="1" dirty="0" smtClean="0"/>
              <a:t>	classroom </a:t>
            </a:r>
            <a:r>
              <a:rPr lang="en-US" sz="1400" i="1" dirty="0"/>
              <a:t>practices. Educational Leadership, 40(3), p. 22-26; </a:t>
            </a:r>
            <a:r>
              <a:rPr lang="en-US" sz="1400" i="1" dirty="0" err="1"/>
              <a:t>Rubie</a:t>
            </a:r>
            <a:r>
              <a:rPr lang="en-US" sz="1400" i="1" dirty="0"/>
              <a:t>-Davies, C. M. (2015). Expecting more: Teacher differences as </a:t>
            </a:r>
            <a:r>
              <a:rPr lang="en-US" sz="1400" i="1" dirty="0" smtClean="0"/>
              <a:t>	moderators </a:t>
            </a:r>
            <a:r>
              <a:rPr lang="en-US" sz="1400" i="1" dirty="0"/>
              <a:t>of expectancy effects. London: The Routledge international handbook of social psychology of the classroom</a:t>
            </a:r>
            <a:r>
              <a:rPr lang="en-US" sz="1400" i="1" dirty="0" smtClean="0"/>
              <a:t>.) </a:t>
            </a:r>
            <a:endParaRPr lang="es-ES" sz="1400" i="1" dirty="0"/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b="1" dirty="0"/>
              <a:t>Implicación </a:t>
            </a:r>
            <a:r>
              <a:rPr lang="es-ES" sz="1400" b="1" dirty="0" smtClean="0"/>
              <a:t>y participación de todas familias</a:t>
            </a:r>
            <a:r>
              <a:rPr lang="es-ES" sz="1400" dirty="0"/>
              <a:t>, </a:t>
            </a:r>
            <a:r>
              <a:rPr lang="es-ES" sz="1400" dirty="0" smtClean="0"/>
              <a:t>incluso en el aula, especialmente </a:t>
            </a:r>
            <a:r>
              <a:rPr lang="es-ES" sz="1400" dirty="0"/>
              <a:t>las de aquellas del alumnado con mayor riesgo de exclusión o fracaso </a:t>
            </a:r>
          </a:p>
          <a:p>
            <a:r>
              <a:rPr lang="es-ES" sz="1400" dirty="0" smtClean="0"/>
              <a:t>	</a:t>
            </a:r>
            <a:r>
              <a:rPr lang="es-ES" sz="1400" i="1" dirty="0" smtClean="0"/>
              <a:t>(</a:t>
            </a:r>
            <a:r>
              <a:rPr lang="es-ES" sz="1400" i="1" dirty="0"/>
              <a:t>Gómez, A., </a:t>
            </a:r>
            <a:r>
              <a:rPr lang="es-ES" sz="1400" i="1" dirty="0" err="1"/>
              <a:t>Munté</a:t>
            </a:r>
            <a:r>
              <a:rPr lang="es-ES" sz="1400" i="1" dirty="0"/>
              <a:t>, A., &amp; Sordé, T. (2014). </a:t>
            </a:r>
            <a:r>
              <a:rPr lang="es-ES" sz="1400" i="1" dirty="0" err="1"/>
              <a:t>Transforming</a:t>
            </a:r>
            <a:r>
              <a:rPr lang="es-ES" sz="1400" i="1" dirty="0"/>
              <a:t> </a:t>
            </a:r>
            <a:r>
              <a:rPr lang="es-ES" sz="1400" i="1" dirty="0" err="1"/>
              <a:t>schools</a:t>
            </a:r>
            <a:r>
              <a:rPr lang="es-ES" sz="1400" i="1" dirty="0"/>
              <a:t> </a:t>
            </a:r>
            <a:r>
              <a:rPr lang="es-ES" sz="1400" i="1" dirty="0" err="1"/>
              <a:t>through</a:t>
            </a:r>
            <a:r>
              <a:rPr lang="es-ES" sz="1400" i="1" dirty="0"/>
              <a:t> </a:t>
            </a:r>
            <a:r>
              <a:rPr lang="es-ES" sz="1400" i="1" dirty="0" err="1"/>
              <a:t>minority</a:t>
            </a:r>
            <a:r>
              <a:rPr lang="es-ES" sz="1400" i="1" dirty="0"/>
              <a:t> males’ </a:t>
            </a:r>
            <a:r>
              <a:rPr lang="es-ES" sz="1400" i="1" dirty="0" err="1"/>
              <a:t>participation</a:t>
            </a:r>
            <a:r>
              <a:rPr lang="es-ES" sz="1400" i="1" dirty="0"/>
              <a:t>: </a:t>
            </a:r>
            <a:r>
              <a:rPr lang="es-ES" sz="1400" i="1" dirty="0" err="1"/>
              <a:t>Overcoming</a:t>
            </a:r>
            <a:r>
              <a:rPr lang="es-ES" sz="1400" i="1" dirty="0"/>
              <a:t> cultural </a:t>
            </a:r>
            <a:r>
              <a:rPr lang="es-ES" sz="1400" i="1" dirty="0" smtClean="0"/>
              <a:t>	</a:t>
            </a:r>
            <a:r>
              <a:rPr lang="es-ES" sz="1400" i="1" dirty="0" err="1" smtClean="0"/>
              <a:t>stereotypes</a:t>
            </a:r>
            <a:r>
              <a:rPr lang="es-ES" sz="1400" i="1" dirty="0" smtClean="0"/>
              <a:t> </a:t>
            </a:r>
            <a:r>
              <a:rPr lang="es-ES" sz="1400" i="1" dirty="0"/>
              <a:t>and </a:t>
            </a:r>
            <a:r>
              <a:rPr lang="es-ES" sz="1400" i="1" dirty="0" err="1"/>
              <a:t>preventing</a:t>
            </a:r>
            <a:r>
              <a:rPr lang="es-ES" sz="1400" i="1" dirty="0"/>
              <a:t> </a:t>
            </a:r>
            <a:r>
              <a:rPr lang="es-ES" sz="1400" i="1" dirty="0" err="1"/>
              <a:t>violence</a:t>
            </a:r>
            <a:r>
              <a:rPr lang="es-ES" sz="1400" i="1" dirty="0"/>
              <a:t>. </a:t>
            </a:r>
            <a:r>
              <a:rPr lang="es-ES" sz="1400" i="1" dirty="0" err="1"/>
              <a:t>Journal</a:t>
            </a:r>
            <a:r>
              <a:rPr lang="es-ES" sz="1400" i="1" dirty="0"/>
              <a:t> of interpersonal </a:t>
            </a:r>
            <a:r>
              <a:rPr lang="es-ES" sz="1400" i="1" dirty="0" err="1"/>
              <a:t>violence</a:t>
            </a:r>
            <a:r>
              <a:rPr lang="es-ES" sz="1400" i="1" dirty="0"/>
              <a:t> 29 (11), p. 2002-2020. </a:t>
            </a:r>
            <a:r>
              <a:rPr lang="es-ES" sz="1400" i="1" dirty="0" smtClean="0"/>
              <a:t>)</a:t>
            </a:r>
            <a:endParaRPr lang="es-ES" sz="1400" i="1" dirty="0"/>
          </a:p>
          <a:p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dirty="0"/>
              <a:t>Protocolos/</a:t>
            </a:r>
            <a:r>
              <a:rPr lang="es-ES" sz="1400" b="1" dirty="0"/>
              <a:t>actuaciones de bienvenida </a:t>
            </a:r>
            <a:r>
              <a:rPr lang="es-ES" sz="1400" dirty="0"/>
              <a:t>al nuevo alumnado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b="1" dirty="0"/>
              <a:t>Apoyo entre compañeros </a:t>
            </a:r>
            <a:r>
              <a:rPr lang="es-ES" sz="1400" dirty="0"/>
              <a:t>a través de iniciativas como “el compañero-tutor” para nuevo alumnado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b="1" dirty="0"/>
              <a:t>Asambleas de </a:t>
            </a:r>
            <a:r>
              <a:rPr lang="es-ES" sz="1400" b="1" dirty="0" smtClean="0"/>
              <a:t>grupo, tertulias en torno a textos científicos que abordan el tema, charlas y conferencias…</a:t>
            </a:r>
            <a:endParaRPr lang="es-ES" sz="1400" b="1" dirty="0"/>
          </a:p>
          <a:p>
            <a:pPr marL="285750" indent="-285750">
              <a:buFontTx/>
              <a:buChar char="-"/>
            </a:pPr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b="1" dirty="0"/>
              <a:t>Grupos heterogéneos </a:t>
            </a:r>
            <a:r>
              <a:rPr lang="es-ES" sz="1400" dirty="0"/>
              <a:t>de trabajo en el </a:t>
            </a:r>
            <a:r>
              <a:rPr lang="es-ES" sz="1400" dirty="0" smtClean="0"/>
              <a:t>aula</a:t>
            </a:r>
          </a:p>
          <a:p>
            <a:pPr marL="285750" indent="-285750">
              <a:buFontTx/>
              <a:buChar char="-"/>
            </a:pPr>
            <a:endParaRPr lang="es-ES" sz="1400" dirty="0" smtClean="0"/>
          </a:p>
          <a:p>
            <a:pPr marL="285750" indent="-285750">
              <a:buFontTx/>
              <a:buChar char="-"/>
            </a:pPr>
            <a:r>
              <a:rPr lang="es-ES" sz="1400" b="1" dirty="0" smtClean="0"/>
              <a:t>Estrategias </a:t>
            </a:r>
            <a:r>
              <a:rPr lang="es-ES" sz="1400" b="1" dirty="0"/>
              <a:t>que dotan de atractivo la solidaridad y la valentía: Escudo, </a:t>
            </a:r>
            <a:r>
              <a:rPr lang="es-ES" sz="1400" b="1" dirty="0" err="1" smtClean="0"/>
              <a:t>Bystandard-intervention</a:t>
            </a:r>
            <a:endParaRPr lang="es-ES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64746" y="24397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/>
              <a:t>Como las destacadas en el </a:t>
            </a:r>
            <a:r>
              <a:rPr lang="es-ES" sz="1600" i="1" dirty="0" err="1"/>
              <a:t>I+D+i</a:t>
            </a:r>
            <a:r>
              <a:rPr lang="es-ES" sz="1600" i="1" dirty="0"/>
              <a:t> </a:t>
            </a:r>
          </a:p>
          <a:p>
            <a:r>
              <a:rPr lang="es-ES" sz="1600" i="1" dirty="0"/>
              <a:t>sobre “</a:t>
            </a:r>
            <a:r>
              <a:rPr lang="es-ES" sz="1600" b="1" i="1" dirty="0"/>
              <a:t>La mejora de la convivencia y el aprendizaje </a:t>
            </a:r>
            <a:r>
              <a:rPr lang="es-ES" sz="1600" i="1" dirty="0"/>
              <a:t>en los centros educativos de EP y ESO con alumnado inmigrante”</a:t>
            </a:r>
          </a:p>
        </p:txBody>
      </p:sp>
    </p:spTree>
    <p:extLst>
      <p:ext uri="{BB962C8B-B14F-4D97-AF65-F5344CB8AC3E}">
        <p14:creationId xmlns:p14="http://schemas.microsoft.com/office/powerpoint/2010/main" val="344611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77824" y="436424"/>
            <a:ext cx="10155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a-E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MODELO DIALÓGICO DE PREVENCIÓN Y RESOLUCIÓN DE CONFLICTOS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36319" y="2421747"/>
            <a:ext cx="4479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En el tratamiento del conflicto toma protagonismo el 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consenso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entre todas las partes implicadas, especialmente el alumnado, sobre las normas de convivencia, generando un diálogo compartido por toda la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comunidad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en todo el proceso normativo 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ética procedimental).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674">
            <a:off x="5768689" y="2331519"/>
            <a:ext cx="4912839" cy="369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6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243" y="2279987"/>
            <a:ext cx="9369911" cy="861246"/>
          </a:xfrm>
        </p:spPr>
        <p:txBody>
          <a:bodyPr>
            <a:normAutofit/>
          </a:bodyPr>
          <a:lstStyle/>
          <a:p>
            <a:r>
              <a:rPr lang="es-ES" dirty="0" smtClean="0"/>
              <a:t>¡Muchas gracias por vuestra atención!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9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ub.edu/includ-ed/log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399768"/>
            <a:ext cx="1368152" cy="5089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181100" y="1048668"/>
            <a:ext cx="1018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ES" sz="2400" dirty="0"/>
              <a:t>El </a:t>
            </a:r>
            <a:r>
              <a:rPr lang="es-ES" sz="2400" b="1" dirty="0"/>
              <a:t>proyecto INCLUD-ED </a:t>
            </a:r>
            <a:r>
              <a:rPr lang="es-ES" sz="2400" dirty="0"/>
              <a:t>es un Proyecto Integrado de la prioridad 7 del VI Programa Marco de la Comisión </a:t>
            </a:r>
            <a:r>
              <a:rPr lang="es-ES" sz="2400" dirty="0" smtClean="0"/>
              <a:t>Europea (2006-2011) </a:t>
            </a:r>
          </a:p>
          <a:p>
            <a:pPr fontAlgn="t"/>
            <a:endParaRPr lang="es-ES" sz="1600" dirty="0"/>
          </a:p>
          <a:p>
            <a:pPr fontAlgn="t"/>
            <a:r>
              <a:rPr lang="es-ES" sz="2400" b="1" dirty="0" smtClean="0"/>
              <a:t>Analiza las estrategias educativas que contribuyen a superar las desigualdades </a:t>
            </a:r>
            <a:r>
              <a:rPr lang="es-ES" sz="2400" dirty="0" smtClean="0"/>
              <a:t>y que fomentan la cohesión social, y las estrategias educativas que generan exclusión social, centrándose especialmente en los grupos vulnerables y marginalizados</a:t>
            </a:r>
            <a:r>
              <a:rPr lang="es-ES" sz="1600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31178" y="484217"/>
            <a:ext cx="30809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proyecto INCLUD-ED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55840" y="836712"/>
            <a:ext cx="568863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ub.edu/includ-ed/title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206" y="3674224"/>
            <a:ext cx="3133900" cy="814814"/>
          </a:xfrm>
          <a:prstGeom prst="rect">
            <a:avLst/>
          </a:prstGeom>
          <a:noFill/>
        </p:spPr>
      </p:pic>
      <p:pic>
        <p:nvPicPr>
          <p:cNvPr id="9" name="Picture 4" descr="http://www.ub.edu/includ-ed/log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044" y="3603213"/>
            <a:ext cx="2381250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5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ub.edu/includ-ed/log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399768"/>
            <a:ext cx="1368152" cy="508952"/>
          </a:xfrm>
          <a:prstGeom prst="rect">
            <a:avLst/>
          </a:prstGeom>
          <a:noFill/>
        </p:spPr>
      </p:pic>
      <p:pic>
        <p:nvPicPr>
          <p:cNvPr id="15362" name="Picture 2" descr="http://utopiadream.info/ca/wp-content/uploads/2010/11/map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9622">
            <a:off x="5556141" y="1203240"/>
            <a:ext cx="5801041" cy="477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804078" y="1539628"/>
            <a:ext cx="297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Países que participan: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74868" y="477304"/>
            <a:ext cx="30809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proyecto INCLUD-ED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55840" y="836712"/>
            <a:ext cx="568863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04078" y="2293393"/>
            <a:ext cx="4622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ES" sz="2000" dirty="0"/>
              <a:t>En el proyecto INCLUD-ED participan 14 países europeos: </a:t>
            </a:r>
          </a:p>
          <a:p>
            <a:pPr fontAlgn="t"/>
            <a:endParaRPr lang="es-ES" sz="2000" dirty="0"/>
          </a:p>
          <a:p>
            <a:pPr fontAlgn="t"/>
            <a:r>
              <a:rPr lang="es-ES" sz="2000" b="1" dirty="0"/>
              <a:t>Malta, Finlandia, España, Lituania, Gran Bretaña, Austria, Bélgica, Irlanda, Chipre, Hungría, Italia, Letonia, Rumania y Eslovenia</a:t>
            </a:r>
            <a:r>
              <a:rPr lang="es-ES" sz="2000" dirty="0"/>
              <a:t>. </a:t>
            </a:r>
          </a:p>
          <a:p>
            <a:pPr fontAlgn="t"/>
            <a:endParaRPr lang="es-ES" sz="2000" dirty="0"/>
          </a:p>
          <a:p>
            <a:pPr fontAlgn="t"/>
            <a:r>
              <a:rPr lang="es-ES" sz="2000" dirty="0"/>
              <a:t>El Centro de Investigación en Teorías y Prácticas Superadoras de </a:t>
            </a:r>
            <a:r>
              <a:rPr lang="es-ES" sz="2000" dirty="0" err="1" smtClean="0"/>
              <a:t>Desigualdes</a:t>
            </a:r>
            <a:r>
              <a:rPr lang="es-ES" sz="2000" dirty="0" smtClean="0"/>
              <a:t>-CREA, de la Universidad de Barcelona </a:t>
            </a:r>
            <a:r>
              <a:rPr lang="es-ES" sz="2000" dirty="0"/>
              <a:t>actúa como coordinador de los diversos proyectos.</a:t>
            </a:r>
          </a:p>
        </p:txBody>
      </p:sp>
    </p:spTree>
    <p:extLst>
      <p:ext uri="{BB962C8B-B14F-4D97-AF65-F5344CB8AC3E}">
        <p14:creationId xmlns:p14="http://schemas.microsoft.com/office/powerpoint/2010/main" val="7673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54460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Y entonces, ¿de qué hablamos cuando hablamos de </a:t>
            </a:r>
            <a:r>
              <a:rPr lang="es-ES" b="1" dirty="0" smtClean="0"/>
              <a:t>actuaciones educativas de éxito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79500" y="1905000"/>
            <a:ext cx="998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Buenas Prácticas</a:t>
            </a:r>
          </a:p>
          <a:p>
            <a:r>
              <a:rPr lang="es-ES" dirty="0" smtClean="0"/>
              <a:t>Prácticas concretas que mejoran algún aspecto de la educación en contextos determinados. </a:t>
            </a:r>
          </a:p>
          <a:p>
            <a:r>
              <a:rPr lang="es-ES" dirty="0" smtClean="0"/>
              <a:t>Pueden suponer una innovación.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76400" y="3173643"/>
            <a:ext cx="10010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Prácticas innovadoras</a:t>
            </a:r>
          </a:p>
          <a:p>
            <a:r>
              <a:rPr lang="es-ES" dirty="0" smtClean="0"/>
              <a:t>Prácticas concretas caracterizadas por ser diferentes y novedosas con relación a lo que se viene haciendo.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71605" y="4482541"/>
            <a:ext cx="1139799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ACTUACIONES EDUCATIVAS DE ÉXITO (AEE)</a:t>
            </a:r>
          </a:p>
          <a:p>
            <a:r>
              <a:rPr lang="es-ES" dirty="0" smtClean="0"/>
              <a:t>Prácticas educativas </a:t>
            </a:r>
            <a:r>
              <a:rPr lang="es-ES" b="1" dirty="0" smtClean="0"/>
              <a:t>fundamentadas en evidencias científicas</a:t>
            </a:r>
            <a:r>
              <a:rPr lang="es-ES" dirty="0" smtClean="0"/>
              <a:t>. Son universales </a:t>
            </a:r>
            <a:r>
              <a:rPr lang="es-ES" b="1" dirty="0" smtClean="0"/>
              <a:t>y transferibles </a:t>
            </a:r>
            <a:r>
              <a:rPr lang="es-ES" dirty="0" smtClean="0"/>
              <a:t>a diferentes contextos geográficos, niveles educativos y entornos socioeconómicos y culturales. debe </a:t>
            </a:r>
            <a:r>
              <a:rPr lang="es-ES" b="1" dirty="0" smtClean="0"/>
              <a:t>garantizar y mejorar el éxito </a:t>
            </a:r>
            <a:r>
              <a:rPr lang="es-ES" dirty="0" smtClean="0"/>
              <a:t>en los aprendizajes  instrumentales, los valores y el desarrollo emocional, así como la inclusión educativa.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0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85406"/>
            <a:ext cx="10768584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Características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las </a:t>
            </a:r>
            <a:b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ACTUACIONES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EDUCATIVAS DE ÉXITO (AEE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):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10969"/>
            <a:ext cx="10515600" cy="295363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dirty="0" smtClean="0"/>
              <a:t>Elevan el aprendizaje de todo el alumnado en todas las asignaturas</a:t>
            </a:r>
          </a:p>
          <a:p>
            <a:pPr>
              <a:spcBef>
                <a:spcPts val="1800"/>
              </a:spcBef>
            </a:pPr>
            <a:r>
              <a:rPr lang="es-ES" dirty="0" smtClean="0"/>
              <a:t>Bajan los índices de repetición y abandono y fracaso escolar</a:t>
            </a:r>
          </a:p>
          <a:p>
            <a:pPr>
              <a:spcBef>
                <a:spcPts val="1800"/>
              </a:spcBef>
            </a:pPr>
            <a:r>
              <a:rPr lang="es-ES" dirty="0" smtClean="0"/>
              <a:t>Aumentan la actitudes solidarias y la participación de toda la comunidad (alumnado, docentes, familias…)</a:t>
            </a:r>
          </a:p>
          <a:p>
            <a:pPr>
              <a:spcBef>
                <a:spcPts val="1800"/>
              </a:spcBef>
            </a:pPr>
            <a:r>
              <a:rPr lang="es-ES" dirty="0" smtClean="0"/>
              <a:t>Potencian a toda la comunidad para mejorar sus condiciones de vida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064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67968" y="1357021"/>
            <a:ext cx="1032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investigación </a:t>
            </a:r>
            <a:r>
              <a:rPr lang="es-ES" dirty="0"/>
              <a:t>científica demuestra </a:t>
            </a:r>
            <a:r>
              <a:rPr lang="es-ES" dirty="0" smtClean="0"/>
              <a:t>que </a:t>
            </a:r>
            <a:r>
              <a:rPr lang="es-ES" sz="2800" dirty="0" smtClean="0"/>
              <a:t>el </a:t>
            </a:r>
            <a:r>
              <a:rPr lang="es-ES" sz="2800" dirty="0"/>
              <a:t>éxito o fracaso escolar no depende </a:t>
            </a:r>
            <a:r>
              <a:rPr lang="es-ES" sz="2800" dirty="0" smtClean="0"/>
              <a:t>de la </a:t>
            </a:r>
            <a:r>
              <a:rPr lang="es-ES" sz="2800" dirty="0"/>
              <a:t>composición étnica </a:t>
            </a:r>
            <a:r>
              <a:rPr lang="es-ES" dirty="0"/>
              <a:t>del aula, sino </a:t>
            </a:r>
            <a:r>
              <a:rPr lang="es-ES" dirty="0" smtClean="0"/>
              <a:t>del tipo </a:t>
            </a:r>
            <a:r>
              <a:rPr lang="es-ES" dirty="0"/>
              <a:t>de actuaciones que se apliquen, </a:t>
            </a:r>
            <a:r>
              <a:rPr lang="es-ES" dirty="0" smtClean="0"/>
              <a:t>y que </a:t>
            </a:r>
          </a:p>
          <a:p>
            <a:r>
              <a:rPr lang="es-ES" sz="2400" b="1" dirty="0" smtClean="0"/>
              <a:t>el </a:t>
            </a:r>
            <a:r>
              <a:rPr lang="es-ES" sz="2400" b="1" dirty="0"/>
              <a:t>diálogo igualitario y la altas </a:t>
            </a:r>
            <a:r>
              <a:rPr lang="es-ES" sz="2400" b="1" dirty="0" smtClean="0"/>
              <a:t>expectativas permiten </a:t>
            </a:r>
            <a:r>
              <a:rPr lang="es-ES" sz="2400" b="1" dirty="0"/>
              <a:t>una implicación </a:t>
            </a:r>
            <a:r>
              <a:rPr lang="es-ES" sz="2400" b="1" dirty="0" smtClean="0"/>
              <a:t>mayor de </a:t>
            </a:r>
            <a:r>
              <a:rPr lang="es-ES" sz="2400" b="1" dirty="0"/>
              <a:t>las familias</a:t>
            </a:r>
            <a:r>
              <a:rPr lang="es-ES" sz="2400" b="1" dirty="0" smtClean="0"/>
              <a:t>. </a:t>
            </a:r>
            <a:r>
              <a:rPr lang="es-ES" sz="1600" dirty="0" smtClean="0"/>
              <a:t>Por lo que no es cierto que éstas no estén motivadas por la educación.</a:t>
            </a:r>
          </a:p>
          <a:p>
            <a:endParaRPr lang="es-ES" dirty="0"/>
          </a:p>
          <a:p>
            <a:r>
              <a:rPr lang="es-ES" sz="2000" b="1" dirty="0"/>
              <a:t>Si se aplican las AEE</a:t>
            </a:r>
            <a:r>
              <a:rPr lang="es-ES" sz="2000" b="1" dirty="0" smtClean="0"/>
              <a:t>, las </a:t>
            </a:r>
            <a:r>
              <a:rPr lang="es-ES" sz="2000" b="1" dirty="0"/>
              <a:t>escuelas mejoran los resultados </a:t>
            </a:r>
            <a:r>
              <a:rPr lang="es-ES" sz="2000" b="1" dirty="0" smtClean="0"/>
              <a:t>de todo </a:t>
            </a:r>
            <a:r>
              <a:rPr lang="es-ES" sz="2000" b="1" dirty="0"/>
              <a:t>el alumnado</a:t>
            </a:r>
            <a:r>
              <a:rPr lang="es-ES" dirty="0"/>
              <a:t>, </a:t>
            </a:r>
            <a:r>
              <a:rPr lang="es-ES" dirty="0" smtClean="0"/>
              <a:t>independientemente de </a:t>
            </a:r>
            <a:r>
              <a:rPr lang="es-ES" dirty="0"/>
              <a:t>su origen o nivel socioeconómico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Otra </a:t>
            </a:r>
            <a:r>
              <a:rPr lang="es-ES" dirty="0"/>
              <a:t>de </a:t>
            </a:r>
            <a:r>
              <a:rPr lang="es-ES" dirty="0" smtClean="0"/>
              <a:t>las consecuencias </a:t>
            </a:r>
            <a:r>
              <a:rPr lang="es-ES" dirty="0"/>
              <a:t>es la </a:t>
            </a:r>
            <a:r>
              <a:rPr lang="es-ES" sz="2800" dirty="0"/>
              <a:t>transformación en </a:t>
            </a:r>
            <a:r>
              <a:rPr lang="es-ES" sz="2800" dirty="0" smtClean="0"/>
              <a:t>la percepción </a:t>
            </a:r>
            <a:r>
              <a:rPr lang="es-ES" sz="2800" dirty="0"/>
              <a:t>de la diversidad, que pasa </a:t>
            </a:r>
            <a:r>
              <a:rPr lang="es-ES" sz="2800" dirty="0" smtClean="0"/>
              <a:t>de ser </a:t>
            </a:r>
            <a:r>
              <a:rPr lang="es-ES" sz="2800" dirty="0"/>
              <a:t>un problema a ser una riqueza </a:t>
            </a:r>
            <a:r>
              <a:rPr lang="es-ES" dirty="0"/>
              <a:t>y </a:t>
            </a:r>
            <a:r>
              <a:rPr lang="es-ES" dirty="0" smtClean="0"/>
              <a:t>una oportunidad </a:t>
            </a:r>
            <a:r>
              <a:rPr lang="es-ES" dirty="0"/>
              <a:t>real para el aprendizaje y </a:t>
            </a:r>
            <a:r>
              <a:rPr lang="es-ES" dirty="0" smtClean="0"/>
              <a:t>la cohesión </a:t>
            </a:r>
            <a:r>
              <a:rPr lang="es-ES" dirty="0"/>
              <a:t>social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Se basan en dos factores clave: </a:t>
            </a:r>
            <a:r>
              <a:rPr lang="es-ES" b="1" dirty="0" smtClean="0"/>
              <a:t>el aprendizaje depende de</a:t>
            </a:r>
          </a:p>
          <a:p>
            <a:r>
              <a:rPr lang="es-ES" sz="3200" b="1" dirty="0" smtClean="0"/>
              <a:t>las interacciones </a:t>
            </a:r>
            <a:r>
              <a:rPr lang="es-ES" dirty="0" smtClean="0"/>
              <a:t>y  </a:t>
            </a:r>
            <a:r>
              <a:rPr lang="es-ES" sz="3200" b="1" dirty="0" smtClean="0"/>
              <a:t>la participación de la comunidad</a:t>
            </a:r>
            <a:endParaRPr lang="es-ES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915" y="1275484"/>
            <a:ext cx="886967" cy="8634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915" y="2965494"/>
            <a:ext cx="886967" cy="8634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916" y="4028997"/>
            <a:ext cx="886967" cy="8634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915" y="5275523"/>
            <a:ext cx="886967" cy="8634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43478" y="367507"/>
            <a:ext cx="1102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Algunos de los prejuicios que desmontan las AEE: </a:t>
            </a:r>
          </a:p>
        </p:txBody>
      </p:sp>
    </p:spTree>
    <p:extLst>
      <p:ext uri="{BB962C8B-B14F-4D97-AF65-F5344CB8AC3E}">
        <p14:creationId xmlns:p14="http://schemas.microsoft.com/office/powerpoint/2010/main" val="13776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2168" y="1919116"/>
            <a:ext cx="7776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GRUPOS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INTERACTIVOS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TERTULIAS DIALÓGICAS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FORMACIÓN DE FAMILIARES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PARTICIPACIÓN EDUCATIVA DE LA COMUNIDAD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r>
              <a:rPr lang="es-ES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MODELO DIALÓGICO DE PREVENCIÓN Y RESOLUCIÓN DE CONFLICTOS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FORMACIÓN DIALÓGICA DEL PROFESORADO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12800" y="25446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Veamos ahora cuáles son las principales</a:t>
            </a:r>
          </a:p>
          <a:p>
            <a:r>
              <a:rPr lang="es-ES" dirty="0" smtClean="0"/>
              <a:t>Actuaciones Educativas de Éxito (AEE):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4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9854" y="404665"/>
            <a:ext cx="94406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MODELOS </a:t>
            </a:r>
            <a:r>
              <a:rPr lang="es-ES" b="1" u="sng" dirty="0"/>
              <a:t>DE RESOLUCIÓN DE CONFLICTOS: </a:t>
            </a:r>
          </a:p>
          <a:p>
            <a:endParaRPr lang="es-ES" dirty="0"/>
          </a:p>
          <a:p>
            <a:pPr marL="342900" indent="-342900">
              <a:buAutoNum type="alphaUcPeriod"/>
            </a:pPr>
            <a:r>
              <a:rPr lang="es-ES" sz="3200" b="1" dirty="0"/>
              <a:t>MODELO DISCIPLINAR</a:t>
            </a:r>
          </a:p>
          <a:p>
            <a:r>
              <a:rPr lang="es-ES" b="1" dirty="0" smtClean="0"/>
              <a:t>	Claves: 	1. Concepción jerárquica de la autoridad</a:t>
            </a:r>
          </a:p>
          <a:p>
            <a:r>
              <a:rPr lang="es-ES" b="1" dirty="0" smtClean="0"/>
              <a:t>		2. Existencia de normas verticales</a:t>
            </a:r>
          </a:p>
          <a:p>
            <a:r>
              <a:rPr lang="es-ES" b="1" dirty="0"/>
              <a:t>	</a:t>
            </a:r>
            <a:r>
              <a:rPr lang="es-ES" b="1" dirty="0" smtClean="0"/>
              <a:t>	3. Respuestas al conflicto basadas en acciones como sanciones, 		    		expulsiones o transferencias a otros programas. </a:t>
            </a:r>
            <a:endParaRPr lang="es-ES" b="1" dirty="0"/>
          </a:p>
          <a:p>
            <a:pPr marL="742950" lvl="1" indent="-285750">
              <a:buFontTx/>
              <a:buChar char="-"/>
            </a:pPr>
            <a:r>
              <a:rPr lang="es-ES" dirty="0"/>
              <a:t>Normativa impuesta, diseñada sin la participación de estudiantes ni familiares.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Medidas de sanción y refuerzo negativo (Suspensión de asistencia, derivación a programas específicos alternativos, expulsión del centro…) que alejan al estudiante del Centro.</a:t>
            </a:r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lvl="1"/>
            <a:r>
              <a:rPr lang="es-ES" dirty="0"/>
              <a:t> </a:t>
            </a:r>
          </a:p>
          <a:p>
            <a:pPr lvl="1"/>
            <a:endParaRPr lang="es-ES" dirty="0"/>
          </a:p>
          <a:p>
            <a:pPr marL="342900" indent="-342900">
              <a:buAutoNum type="alphaUcPeriod"/>
            </a:pPr>
            <a:endParaRPr lang="es-ES" dirty="0"/>
          </a:p>
          <a:p>
            <a:endParaRPr lang="es-ES" dirty="0"/>
          </a:p>
          <a:p>
            <a:pPr marL="342900" indent="-342900">
              <a:buAutoNum type="alphaUcPeriod"/>
            </a:pPr>
            <a:endParaRPr lang="es-ES" dirty="0"/>
          </a:p>
          <a:p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050976" y="3662793"/>
            <a:ext cx="7776864" cy="116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Aparta el problema durante unos días, pero lejos de solventarlo, lo acentúa. </a:t>
            </a:r>
          </a:p>
          <a:p>
            <a:pPr algn="ctr"/>
            <a:r>
              <a:rPr lang="es-ES" dirty="0"/>
              <a:t>Riesgo de estigmatización de los escolares.</a:t>
            </a:r>
          </a:p>
          <a:p>
            <a:pPr algn="ctr"/>
            <a:r>
              <a:rPr lang="es-ES" dirty="0"/>
              <a:t>No tiene en consideración las variables contextuales (clase, etnia, creencias, tradiciones…)</a:t>
            </a:r>
          </a:p>
        </p:txBody>
      </p:sp>
      <p:pic>
        <p:nvPicPr>
          <p:cNvPr id="2050" name="Picture 2" descr="http://3.bp.blogspot.com/_HP2_YL3zTjY/Sa6uQg50woI/AAAAAAAAA7s/0vwcmXCddyk/s320/Expulsi%C3%B3n+esc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0" y="5029199"/>
            <a:ext cx="2277298" cy="155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Elipse"/>
          <p:cNvSpPr/>
          <p:nvPr/>
        </p:nvSpPr>
        <p:spPr>
          <a:xfrm rot="20645354">
            <a:off x="8161077" y="4385775"/>
            <a:ext cx="3927800" cy="231930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/>
              <a:t>Riesgo del uso de “Categorías dormitivas” como método de explicación: Ej. “trastorno del comportamiento”</a:t>
            </a:r>
          </a:p>
          <a:p>
            <a:pPr algn="ctr"/>
            <a:r>
              <a:rPr lang="es-ES" sz="1600" i="1" dirty="0"/>
              <a:t>Lo que nos aleja de la comprensión singular de cada situación</a:t>
            </a:r>
          </a:p>
        </p:txBody>
      </p:sp>
    </p:spTree>
    <p:extLst>
      <p:ext uri="{BB962C8B-B14F-4D97-AF65-F5344CB8AC3E}">
        <p14:creationId xmlns:p14="http://schemas.microsoft.com/office/powerpoint/2010/main" val="237920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1423</Words>
  <Application>Microsoft Office PowerPoint</Application>
  <PresentationFormat>Panorámica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Tema de Office</vt:lpstr>
      <vt:lpstr>El Modelo dialógico de Resolución de Conflictos</vt:lpstr>
      <vt:lpstr>Presentación de PowerPoint</vt:lpstr>
      <vt:lpstr>Presentación de PowerPoint</vt:lpstr>
      <vt:lpstr>Presentación de PowerPoint</vt:lpstr>
      <vt:lpstr>Y entonces, ¿de qué hablamos cuando hablamos de actuaciones educativas de éxito?</vt:lpstr>
      <vt:lpstr>Características de las  ACTUACIONES EDUCATIVAS DE ÉXITO (AEE):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Siete pasos para el establecimiento de normas: </vt:lpstr>
      <vt:lpstr>Presentación de PowerPoint</vt:lpstr>
      <vt:lpstr>Presentación de PowerPoint</vt:lpstr>
      <vt:lpstr>Presentación de PowerPoint</vt:lpstr>
      <vt:lpstr>Presentación de PowerPoint</vt:lpstr>
      <vt:lpstr>¡Muchas gracias por vuestra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Actuaciones educativas de éxito</dc:title>
  <dc:creator>Alejandro Martinez Gonzalez</dc:creator>
  <cp:lastModifiedBy>EDUCALOGIN EDUCALOGIN , EDUCALOGIN</cp:lastModifiedBy>
  <cp:revision>36</cp:revision>
  <dcterms:created xsi:type="dcterms:W3CDTF">2015-11-04T23:27:11Z</dcterms:created>
  <dcterms:modified xsi:type="dcterms:W3CDTF">2017-09-27T06:17:04Z</dcterms:modified>
</cp:coreProperties>
</file>